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70" r:id="rId6"/>
    <p:sldId id="271" r:id="rId7"/>
    <p:sldId id="272" r:id="rId8"/>
    <p:sldId id="263" r:id="rId9"/>
    <p:sldId id="261" r:id="rId10"/>
    <p:sldId id="268" r:id="rId11"/>
    <p:sldId id="265" r:id="rId12"/>
    <p:sldId id="267" r:id="rId13"/>
    <p:sldId id="266" r:id="rId14"/>
    <p:sldId id="26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 horzBarState="maximized">
    <p:restoredLeft sz="5310" autoAdjust="0"/>
    <p:restoredTop sz="94660" autoAdjust="0"/>
  </p:normalViewPr>
  <p:slideViewPr>
    <p:cSldViewPr>
      <p:cViewPr>
        <p:scale>
          <a:sx n="98" d="100"/>
          <a:sy n="98" d="100"/>
        </p:scale>
        <p:origin x="-107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4BF7730-4C3D-4744-AB3B-865E2164B286}" type="datetimeFigureOut">
              <a:rPr lang="ru-RU"/>
              <a:pPr>
                <a:defRPr/>
              </a:pPr>
              <a:t>14.05.2017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6D7F562-E851-4C09-A6D1-AA725CDD4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5F3AA-1F01-4DF7-92DA-C18524895419}" type="datetimeFigureOut">
              <a:rPr lang="ru-RU"/>
              <a:pPr>
                <a:defRPr/>
              </a:pPr>
              <a:t>14.05.2017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ECAC3-873D-49B3-8A65-03D6FD604E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8EA54-D354-4788-9028-75E1AA3F0789}" type="datetimeFigureOut">
              <a:rPr lang="ru-RU"/>
              <a:pPr>
                <a:defRPr/>
              </a:pPr>
              <a:t>14.05.2017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49A8A-7EE2-4E2F-82E9-056225542B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78CE0-56EA-41AD-B83D-E48C3ED38093}" type="datetimeFigureOut">
              <a:rPr lang="ru-RU"/>
              <a:pPr>
                <a:defRPr/>
              </a:pPr>
              <a:t>14.05.2017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CCF64-A254-4B06-BB15-DA99EE5682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AD898-EF1F-47F9-B763-EDCD6CA88119}" type="datetimeFigureOut">
              <a:rPr lang="ru-RU"/>
              <a:pPr>
                <a:defRPr/>
              </a:pPr>
              <a:t>14.05.2017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6CBCF-89FB-4C80-8194-24EA451584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E01A2-FC1B-44AA-8A4F-48AE4D7D1A3D}" type="datetimeFigureOut">
              <a:rPr lang="ru-RU"/>
              <a:pPr>
                <a:defRPr/>
              </a:pPr>
              <a:t>14.05.2017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05488-8899-4D32-991D-9FC3B6752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CE704-8036-4FB9-8835-27D57AAEB805}" type="datetimeFigureOut">
              <a:rPr lang="ru-RU"/>
              <a:pPr>
                <a:defRPr/>
              </a:pPr>
              <a:t>14.05.2017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388B2-EE9F-456F-AA6C-1E58116E9F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6AD62-BADE-4D3B-9ECD-95A3E5D82A60}" type="datetimeFigureOut">
              <a:rPr lang="ru-RU"/>
              <a:pPr>
                <a:defRPr/>
              </a:pPr>
              <a:t>14.05.2017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A264E-B658-4222-BA44-C9BA16A862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42F07-10A5-45B7-9A3F-0C56EFD53FF4}" type="datetimeFigureOut">
              <a:rPr lang="ru-RU"/>
              <a:pPr>
                <a:defRPr/>
              </a:pPr>
              <a:t>14.05.2017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22989-1E44-4CF1-B95A-F501F413E2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1B928-E9CC-4848-8B36-54CDB9CD915E}" type="datetimeFigureOut">
              <a:rPr lang="ru-RU"/>
              <a:pPr>
                <a:defRPr/>
              </a:pPr>
              <a:t>14.05.2017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2BADB-8B08-4AF6-861B-D79387CD5E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2CA5A-AC54-421C-AF99-89D95D50663E}" type="datetimeFigureOut">
              <a:rPr lang="ru-RU"/>
              <a:pPr>
                <a:defRPr/>
              </a:pPr>
              <a:t>14.05.2017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BE6FD-8CF7-466C-B57F-A8647BE8D1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71186-F7B9-42FB-ACE0-1A529C5A003E}" type="datetimeFigureOut">
              <a:rPr lang="ru-RU"/>
              <a:pPr>
                <a:defRPr/>
              </a:pPr>
              <a:t>14.05.2017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DC575-CE98-46A8-A345-661AE56B0D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2695F2-8ECA-4EBD-97FF-4C854F64D857}" type="datetimeFigureOut">
              <a:rPr lang="ru-RU"/>
              <a:pPr>
                <a:defRPr/>
              </a:pPr>
              <a:t>14.05.2017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0F73BBE-10BB-4737-A3A4-13FA8FA1E4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85800" y="3000372"/>
            <a:ext cx="7772400" cy="1000132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FF00"/>
                </a:solidFill>
              </a:rPr>
              <a:t>Проект</a:t>
            </a:r>
            <a:r>
              <a:rPr lang="ru-RU" sz="3200" dirty="0" smtClean="0">
                <a:solidFill>
                  <a:srgbClr val="FFFF00"/>
                </a:solidFill>
              </a:rPr>
              <a:t/>
            </a:r>
            <a:br>
              <a:rPr lang="ru-RU" sz="3200" dirty="0" smtClean="0">
                <a:solidFill>
                  <a:srgbClr val="FFFF00"/>
                </a:solidFill>
              </a:rPr>
            </a:br>
            <a:r>
              <a:rPr lang="ru-RU" sz="3200" b="1" dirty="0" smtClean="0">
                <a:solidFill>
                  <a:srgbClr val="FFFF00"/>
                </a:solidFill>
              </a:rPr>
              <a:t> «Сад ,  как одна из форм дополнительного образования детей»</a:t>
            </a:r>
            <a:endParaRPr lang="ru-RU" altLang="ru-RU" sz="3200" dirty="0" smtClean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128566" cy="185742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79925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sp useBgFill="1">
        <p:nvSpPr>
          <p:cNvPr id="2058" name="TextBox 9"/>
          <p:cNvSpPr txBox="1">
            <a:spLocks noChangeArrowheads="1"/>
          </p:cNvSpPr>
          <p:nvPr/>
        </p:nvSpPr>
        <p:spPr bwMode="auto">
          <a:xfrm>
            <a:off x="4103688" y="5445125"/>
            <a:ext cx="4752975" cy="369332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dirty="0">
              <a:solidFill>
                <a:srgbClr val="92D050"/>
              </a:solidFill>
              <a:latin typeface="Calibri" pitchFamily="34" charset="0"/>
            </a:endParaRPr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286256"/>
            <a:ext cx="4214810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Объект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8972" y="11114"/>
            <a:ext cx="3885028" cy="2917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Объект 5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5143505" y="4286256"/>
            <a:ext cx="3959220" cy="2571743"/>
          </a:xfrm>
        </p:spPr>
      </p:pic>
      <p:pic>
        <p:nvPicPr>
          <p:cNvPr id="14" name="Объект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"/>
            <a:ext cx="3903889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одзаголовок 15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200004" cy="114304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6213"/>
            <a:ext cx="9144000" cy="703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38" y="142875"/>
          <a:ext cx="8286809" cy="6971322"/>
        </p:xfrm>
        <a:graphic>
          <a:graphicData uri="http://schemas.openxmlformats.org/drawingml/2006/table">
            <a:tbl>
              <a:tblPr/>
              <a:tblGrid>
                <a:gridCol w="3000396"/>
                <a:gridCol w="1643074"/>
                <a:gridCol w="1073513"/>
                <a:gridCol w="1736369"/>
                <a:gridCol w="833457"/>
              </a:tblGrid>
              <a:tr h="36986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Количество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Цена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Стоимость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66" marR="6066" marT="60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986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Клубника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12500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66" marR="6066" marT="60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986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Малина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7500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66" marR="6066" marT="60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986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Вишня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3000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66" marR="6066" marT="60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986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Смородина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150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3000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66" marR="6066" marT="60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986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Яблоня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500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7500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66" marR="6066" marT="60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986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Груша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600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9000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66" marR="6066" marT="60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986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Тележка для </a:t>
                      </a:r>
                      <a:r>
                        <a:rPr lang="ru-RU" sz="2400" b="0" i="0" u="none" strike="noStrike" dirty="0" smtClean="0">
                          <a:solidFill>
                            <a:srgbClr val="FFFFFF"/>
                          </a:solidFill>
                          <a:latin typeface="Times New Roman"/>
                        </a:rPr>
                        <a:t>Мотоблока</a:t>
                      </a:r>
                      <a:endParaRPr lang="ru-RU" sz="2400" b="0" i="0" u="none" strike="noStrike" dirty="0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13700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13700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66" marR="6066" marT="60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986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С</a:t>
                      </a:r>
                      <a:r>
                        <a:rPr lang="ru-RU" sz="2400" b="0" i="0" u="none" strike="noStrike" dirty="0" smtClean="0">
                          <a:solidFill>
                            <a:srgbClr val="FFFFFF"/>
                          </a:solidFill>
                          <a:latin typeface="Times New Roman"/>
                        </a:rPr>
                        <a:t>екатор </a:t>
                      </a:r>
                      <a:r>
                        <a:rPr lang="ru-RU" sz="2400" b="0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садовый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420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2520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66" marR="6066" marT="60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986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Садовая тележка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4850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14550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66" marR="6066" marT="60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986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Лопата штыковая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6000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66" marR="6066" marT="60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986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Ш</a:t>
                      </a:r>
                      <a:r>
                        <a:rPr lang="ru-RU" sz="2400" b="0" i="0" u="none" strike="noStrike" dirty="0" smtClean="0">
                          <a:solidFill>
                            <a:srgbClr val="FFFFFF"/>
                          </a:solidFill>
                          <a:latin typeface="Times New Roman"/>
                        </a:rPr>
                        <a:t>ланг</a:t>
                      </a:r>
                      <a:endParaRPr lang="ru-RU" sz="2400" b="0" i="0" u="none" strike="noStrike" dirty="0">
                        <a:solidFill>
                          <a:srgbClr val="FFFFFF"/>
                        </a:solidFill>
                        <a:latin typeface="Times New Roman"/>
                      </a:endParaRP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44,93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5391,6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66" marR="6066" marT="60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986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Лопата совковая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66" marR="6066" marT="60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986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Ведра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1500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66" marR="6066" marT="60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986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Бак для мусора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5000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10000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66" marR="6066" marT="60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986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Прочие расходы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2838,4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66" marR="6066" marT="60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986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FFFFFF"/>
                          </a:solidFill>
                          <a:latin typeface="Times New Roman"/>
                        </a:rPr>
                        <a:t>Итого: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100000</a:t>
                      </a:r>
                    </a:p>
                  </a:txBody>
                  <a:tcPr marL="6066" marR="6066" marT="6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66" marR="6066" marT="60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520"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066" marR="6066" marT="606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066" marR="6066" marT="606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066" marR="6066" marT="606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066" marR="6066" marT="606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066" marR="6066" marT="60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dirty="0" smtClean="0"/>
          </a:p>
        </p:txBody>
      </p:sp>
      <p:pic>
        <p:nvPicPr>
          <p:cNvPr id="1229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88" y="19050"/>
            <a:ext cx="9142412" cy="6859588"/>
          </a:xfrm>
        </p:spPr>
      </p:pic>
      <p:pic>
        <p:nvPicPr>
          <p:cNvPr id="12292" name="Рисунок 5" descr="договор 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7401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Рисунок 8" descr="договор 2 стр 00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5750" y="0"/>
            <a:ext cx="3778250" cy="519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Рисунок 9" descr="накладная 00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75" y="481013"/>
            <a:ext cx="4429125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dirty="0" smtClean="0"/>
          </a:p>
        </p:txBody>
      </p:sp>
      <p:pic>
        <p:nvPicPr>
          <p:cNvPr id="921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69113"/>
          </a:xfrm>
        </p:spPr>
      </p:pic>
      <p:sp>
        <p:nvSpPr>
          <p:cNvPr id="9220" name="Прямоугольник 4"/>
          <p:cNvSpPr>
            <a:spLocks noChangeArrowheads="1"/>
          </p:cNvSpPr>
          <p:nvPr/>
        </p:nvSpPr>
        <p:spPr bwMode="auto">
          <a:xfrm>
            <a:off x="387350" y="2852738"/>
            <a:ext cx="8640763" cy="353943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dirty="0" smtClean="0">
                <a:latin typeface="Calibri" pitchFamily="34" charset="0"/>
              </a:rPr>
              <a:t>Клубника  </a:t>
            </a:r>
            <a:r>
              <a:rPr lang="ru-RU" altLang="ru-RU" sz="2800" dirty="0">
                <a:latin typeface="Calibri" pitchFamily="34" charset="0"/>
              </a:rPr>
              <a:t>(отряды «Лучики» и «Радуга»)-на площади 204кв.м</a:t>
            </a:r>
          </a:p>
          <a:p>
            <a:r>
              <a:rPr lang="ru-RU" altLang="ru-RU" sz="2800" dirty="0">
                <a:latin typeface="Calibri" pitchFamily="34" charset="0"/>
              </a:rPr>
              <a:t>Малина (отряд «Солнечные лучики»)- на площади 468 кв.м</a:t>
            </a:r>
          </a:p>
          <a:p>
            <a:r>
              <a:rPr lang="ru-RU" altLang="ru-RU" sz="2800" dirty="0">
                <a:latin typeface="Calibri" pitchFamily="34" charset="0"/>
              </a:rPr>
              <a:t>Вишня(отряды «Алые паруса» и «Дружба»)- на площади 954 кв.м</a:t>
            </a:r>
          </a:p>
          <a:p>
            <a:r>
              <a:rPr lang="ru-RU" altLang="ru-RU" sz="2800" dirty="0">
                <a:latin typeface="Calibri" pitchFamily="34" charset="0"/>
              </a:rPr>
              <a:t> Плодовые деревья (отряды «Россияне», «Класс» и «Искра») на площади  1468 кв.м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dirty="0" smtClean="0"/>
          </a:p>
        </p:txBody>
      </p:sp>
      <p:pic>
        <p:nvPicPr>
          <p:cNvPr id="13316" name="Рисунок 5" descr="SAM_111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86313" cy="358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6" descr="SAM_112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8" y="0"/>
            <a:ext cx="4786312" cy="358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Рисунок 7" descr="SAM_1129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89338"/>
            <a:ext cx="4357688" cy="326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9" descr="http://img0.liveinternet.ru/images/attach/c/5/123/512/123512894_5168383_image_8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357686" y="3571876"/>
            <a:ext cx="4786314" cy="32948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dirty="0" smtClean="0"/>
          </a:p>
        </p:txBody>
      </p:sp>
      <p:pic>
        <p:nvPicPr>
          <p:cNvPr id="1433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04025"/>
          </a:xfrm>
        </p:spPr>
      </p:pic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1928813" y="4643438"/>
            <a:ext cx="5472112" cy="193833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6000">
                <a:latin typeface="Calibri" pitchFamily="34" charset="0"/>
              </a:rPr>
              <a:t>Спасибо за внимание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dirty="0" smtClean="0"/>
          </a:p>
        </p:txBody>
      </p:sp>
      <p:pic>
        <p:nvPicPr>
          <p:cNvPr id="3075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7164388"/>
          </a:xfrm>
        </p:spPr>
      </p:pic>
      <p:sp>
        <p:nvSpPr>
          <p:cNvPr id="6" name="Прямоугольник 5"/>
          <p:cNvSpPr/>
          <p:nvPr/>
        </p:nvSpPr>
        <p:spPr>
          <a:xfrm>
            <a:off x="1571604" y="2967335"/>
            <a:ext cx="64294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smtClean="0">
                <a:solidFill>
                  <a:srgbClr val="FFFF00"/>
                </a:solidFill>
                <a:latin typeface="Franklin Gothic Medium" pitchFamily="34" charset="0"/>
              </a:rPr>
              <a:t>Общая стоимость проекта: </a:t>
            </a:r>
          </a:p>
          <a:p>
            <a:pPr algn="ctr"/>
            <a:r>
              <a:rPr lang="ru-RU" altLang="ru-RU" sz="3200" dirty="0" smtClean="0">
                <a:solidFill>
                  <a:srgbClr val="FFFF00"/>
                </a:solidFill>
                <a:latin typeface="Franklin Gothic Medium" pitchFamily="34" charset="0"/>
              </a:rPr>
              <a:t>185613 рублей</a:t>
            </a:r>
          </a:p>
          <a:p>
            <a:pPr algn="ctr"/>
            <a:r>
              <a:rPr lang="ru-RU" altLang="ru-RU" sz="3200" dirty="0" smtClean="0">
                <a:solidFill>
                  <a:srgbClr val="FFFF00"/>
                </a:solidFill>
                <a:latin typeface="Franklin Gothic Medium" pitchFamily="34" charset="0"/>
              </a:rPr>
              <a:t>Необходимое финансирование для реализации проекта: </a:t>
            </a:r>
          </a:p>
          <a:p>
            <a:pPr algn="ctr"/>
            <a:r>
              <a:rPr lang="en-US" altLang="ru-RU" sz="3200" dirty="0" smtClean="0">
                <a:solidFill>
                  <a:srgbClr val="FFFF00"/>
                </a:solidFill>
                <a:latin typeface="Franklin Gothic Medium" pitchFamily="34" charset="0"/>
              </a:rPr>
              <a:t>1</a:t>
            </a:r>
            <a:r>
              <a:rPr lang="ru-RU" altLang="ru-RU" sz="3200" dirty="0" smtClean="0">
                <a:solidFill>
                  <a:srgbClr val="FFFF00"/>
                </a:solidFill>
                <a:latin typeface="Franklin Gothic Medium" pitchFamily="34" charset="0"/>
              </a:rPr>
              <a:t>00000 рублей</a:t>
            </a:r>
            <a:endParaRPr lang="ru-RU" altLang="ru-RU" sz="3200" dirty="0">
              <a:solidFill>
                <a:srgbClr val="FFFF00"/>
              </a:solidFill>
              <a:latin typeface="Franklin Gothic Medium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dirty="0" smtClean="0"/>
          </a:p>
        </p:txBody>
      </p:sp>
      <p:pic>
        <p:nvPicPr>
          <p:cNvPr id="5123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30163"/>
            <a:ext cx="9102725" cy="6827837"/>
          </a:xfrm>
        </p:spPr>
      </p:pic>
      <p:sp>
        <p:nvSpPr>
          <p:cNvPr id="5124" name="Прямоугольник 6"/>
          <p:cNvSpPr>
            <a:spLocks noChangeArrowheads="1"/>
          </p:cNvSpPr>
          <p:nvPr/>
        </p:nvSpPr>
        <p:spPr bwMode="auto">
          <a:xfrm>
            <a:off x="1042988" y="1341438"/>
            <a:ext cx="7470775" cy="3970337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6000" b="1">
                <a:solidFill>
                  <a:srgbClr val="00B050"/>
                </a:solidFill>
                <a:latin typeface="Calibri" pitchFamily="34" charset="0"/>
              </a:rPr>
              <a:t>Цель:</a:t>
            </a:r>
          </a:p>
          <a:p>
            <a:r>
              <a:rPr lang="ru-RU" altLang="ru-RU" sz="4800" b="1">
                <a:solidFill>
                  <a:srgbClr val="00B050"/>
                </a:solidFill>
                <a:latin typeface="Calibri" pitchFamily="34" charset="0"/>
              </a:rPr>
              <a:t> создание сада, который украшал бы деревню и давал ежегодный обильный урожай.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dirty="0" smtClean="0"/>
          </a:p>
        </p:txBody>
      </p:sp>
      <p:pic>
        <p:nvPicPr>
          <p:cNvPr id="614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0825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571500" y="1285875"/>
            <a:ext cx="8064500" cy="44021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C000"/>
                </a:solidFill>
                <a:latin typeface="+mn-lt"/>
                <a:cs typeface="+mn-cs"/>
              </a:rPr>
              <a:t>Задачи:</a:t>
            </a:r>
            <a:endParaRPr lang="ru-RU" sz="2800" dirty="0">
              <a:solidFill>
                <a:srgbClr val="FFC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FFC000"/>
                </a:solidFill>
                <a:latin typeface="+mn-lt"/>
                <a:cs typeface="+mn-cs"/>
              </a:rPr>
              <a:t>      1.     Развитие творческих способностей учащихся (создание ландшафтного дизайна)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FFC000"/>
                </a:solidFill>
                <a:latin typeface="+mn-lt"/>
                <a:cs typeface="+mn-cs"/>
              </a:rPr>
              <a:t>      2.     Воспитание чувства коллективизма, чувства прекрасного.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FFC000"/>
                </a:solidFill>
                <a:latin typeface="+mn-lt"/>
                <a:cs typeface="+mn-cs"/>
              </a:rPr>
              <a:t>      3.    Формировать коммуникативные навыки,  создавать свою «формулу успеха».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FFC000"/>
                </a:solidFill>
                <a:latin typeface="+mn-lt"/>
                <a:cs typeface="+mn-cs"/>
              </a:rPr>
              <a:t>      4.     Занятия всех звеньев школы после уроков работой в саду.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FFC000"/>
                </a:solidFill>
                <a:latin typeface="+mn-lt"/>
                <a:cs typeface="+mn-cs"/>
              </a:rPr>
              <a:t>      5.      Передача опыта работы другим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nailtimler.com/bashkortostan/mishkinskiy_rayon/kayrakovo_shoo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303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 smtClean="0"/>
              <a:t>     Дружина «Пульс»</a:t>
            </a:r>
          </a:p>
        </p:txBody>
      </p:sp>
      <p:pic>
        <p:nvPicPr>
          <p:cNvPr id="409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620713"/>
            <a:ext cx="1590675" cy="1238250"/>
          </a:xfrm>
          <a:noFill/>
        </p:spPr>
      </p:pic>
      <p:sp>
        <p:nvSpPr>
          <p:cNvPr id="4" name="TextBox 3"/>
          <p:cNvSpPr txBox="1"/>
          <p:nvPr/>
        </p:nvSpPr>
        <p:spPr>
          <a:xfrm>
            <a:off x="1050925" y="1989138"/>
            <a:ext cx="6919913" cy="9223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000066"/>
                </a:solidFill>
                <a:latin typeface="+mj-lt"/>
              </a:rPr>
              <a:t>Наш девиз</a:t>
            </a:r>
            <a:r>
              <a:rPr lang="ru-RU" b="1" dirty="0">
                <a:solidFill>
                  <a:srgbClr val="000066"/>
                </a:solidFill>
                <a:latin typeface="+mj-lt"/>
              </a:rPr>
              <a:t>:</a:t>
            </a:r>
          </a:p>
          <a:p>
            <a:pPr algn="ctr">
              <a:defRPr/>
            </a:pPr>
            <a:r>
              <a:rPr lang="ru-RU" b="1" dirty="0">
                <a:solidFill>
                  <a:srgbClr val="000066"/>
                </a:solidFill>
                <a:latin typeface="+mj-lt"/>
              </a:rPr>
              <a:t>«Пусть слышится в ритме 21 века биение наших сердец!» </a:t>
            </a:r>
          </a:p>
        </p:txBody>
      </p:sp>
      <p:pic>
        <p:nvPicPr>
          <p:cNvPr id="410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5163" y="2911475"/>
            <a:ext cx="4940300" cy="370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mesthit.ru/uploads/images/m/o/n/monografija_skachat_sad_na_krishe_bez_registrats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8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" y="1746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2967335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>
                <a:solidFill>
                  <a:srgbClr val="FFFF00"/>
                </a:solidFill>
                <a:latin typeface="Impact" pitchFamily="34" charset="0"/>
              </a:rPr>
              <a:t>Выращенные в саду плоды помогают разнообразить и дополнить витаминами меню школьного питания.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dirty="0" smtClean="0"/>
          </a:p>
        </p:txBody>
      </p:sp>
      <p:pic>
        <p:nvPicPr>
          <p:cNvPr id="10243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5518150" cy="4244975"/>
          </a:xfrm>
        </p:spPr>
      </p:pic>
      <p:pic>
        <p:nvPicPr>
          <p:cNvPr id="10244" name="Объект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3788" y="4763"/>
            <a:ext cx="5518150" cy="424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Объект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225" y="2622550"/>
            <a:ext cx="5518150" cy="424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Объект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25850" y="2606675"/>
            <a:ext cx="5518150" cy="424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Рисунок 9" descr="ММеми Гранд 00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" y="623888"/>
            <a:ext cx="7786688" cy="566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4870</TotalTime>
  <Words>197</Words>
  <Application>Microsoft Office PowerPoint</Application>
  <PresentationFormat>Экран (4:3)</PresentationFormat>
  <Paragraphs>90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Проект  «Сад ,  как одна из форм дополнительного образования детей»</vt:lpstr>
      <vt:lpstr>Слайд 2</vt:lpstr>
      <vt:lpstr>Слайд 3</vt:lpstr>
      <vt:lpstr>Слайд 4</vt:lpstr>
      <vt:lpstr>Слайд 5</vt:lpstr>
      <vt:lpstr>     Дружина «Пульс»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Шихова</dc:creator>
  <cp:lastModifiedBy>User</cp:lastModifiedBy>
  <cp:revision>49</cp:revision>
  <dcterms:created xsi:type="dcterms:W3CDTF">2013-04-27T07:54:41Z</dcterms:created>
  <dcterms:modified xsi:type="dcterms:W3CDTF">2017-05-14T15:57:54Z</dcterms:modified>
</cp:coreProperties>
</file>